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  <p:sldMasterId id="2147483660" r:id="rId2"/>
  </p:sldMasterIdLst>
  <p:notesMasterIdLst>
    <p:notesMasterId r:id="rId16"/>
  </p:notesMasterIdLst>
  <p:handoutMasterIdLst>
    <p:handoutMasterId r:id="rId17"/>
  </p:handoutMasterIdLst>
  <p:sldIdLst>
    <p:sldId id="268" r:id="rId3"/>
    <p:sldId id="274" r:id="rId4"/>
    <p:sldId id="275" r:id="rId5"/>
    <p:sldId id="276" r:id="rId6"/>
    <p:sldId id="280" r:id="rId7"/>
    <p:sldId id="277" r:id="rId8"/>
    <p:sldId id="279" r:id="rId9"/>
    <p:sldId id="287" r:id="rId10"/>
    <p:sldId id="281" r:id="rId11"/>
    <p:sldId id="282" r:id="rId12"/>
    <p:sldId id="273" r:id="rId13"/>
    <p:sldId id="285" r:id="rId14"/>
    <p:sldId id="284" r:id="rId15"/>
  </p:sldIdLst>
  <p:sldSz cx="9144000" cy="5143500" type="screen16x9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B6C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4" autoAdjust="0"/>
    <p:restoredTop sz="94660"/>
  </p:normalViewPr>
  <p:slideViewPr>
    <p:cSldViewPr snapToGrid="0">
      <p:cViewPr varScale="1">
        <p:scale>
          <a:sx n="151" d="100"/>
          <a:sy n="151" d="100"/>
        </p:scale>
        <p:origin x="300" y="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36" d="100"/>
          <a:sy n="136" d="100"/>
        </p:scale>
        <p:origin x="-4608" y="-10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B0DE8C-47F1-E541-B4DD-C4EB8DF58A07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08A881-B894-ED44-9108-D331742289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263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132" y="0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9575" y="698500"/>
            <a:ext cx="62039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310" y="4421823"/>
            <a:ext cx="5618480" cy="4189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132" y="8842029"/>
            <a:ext cx="3043343" cy="465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BCDC475-BD9A-4C4C-9E91-34CA21719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049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9427-92CA-4F96-BD39-D6BEE9A2FA7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4474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899427-92CA-4F96-BD39-D6BEE9A2FA7F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051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4249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379876"/>
            <a:ext cx="3791764" cy="4469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4" y="388007"/>
            <a:ext cx="4021699" cy="4154016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2" y="826813"/>
            <a:ext cx="3791763" cy="372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504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hotos on Left Conten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40421" y="379876"/>
            <a:ext cx="3791764" cy="4469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4224" y="388008"/>
            <a:ext cx="4021699" cy="2028901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940422" y="826813"/>
            <a:ext cx="3791763" cy="372071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432465" y="2516007"/>
            <a:ext cx="4021699" cy="2030208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726948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 Top, Three Photos on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33113" y="379876"/>
            <a:ext cx="8295209" cy="4469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33114" y="946944"/>
            <a:ext cx="8295209" cy="236735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/>
          </p:nvPr>
        </p:nvSpPr>
        <p:spPr>
          <a:xfrm>
            <a:off x="3368823" y="3417591"/>
            <a:ext cx="2430483" cy="11231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5"/>
          </p:nvPr>
        </p:nvSpPr>
        <p:spPr>
          <a:xfrm>
            <a:off x="423367" y="3416275"/>
            <a:ext cx="2430483" cy="11231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6296081" y="3416276"/>
            <a:ext cx="2430483" cy="1123117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689879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sz="3600" dirty="0">
              <a:solidFill>
                <a:srgbClr val="1D7D5B"/>
              </a:solidFill>
              <a:latin typeface="Arial Black"/>
              <a:cs typeface="Arial Black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573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6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96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TITLE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49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36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sz="3600" dirty="0" smtClean="0">
                <a:solidFill>
                  <a:srgbClr val="1D7D5B"/>
                </a:solidFill>
                <a:latin typeface="Arial Black"/>
                <a:cs typeface="Arial Black"/>
              </a:rPr>
              <a:t>CLICK TO ADD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175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4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on Left Bullets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First level of content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403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Un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98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hoto with Caption Abo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92288" y="412771"/>
            <a:ext cx="5486400" cy="425054"/>
          </a:xfrm>
          <a:prstGeom prst="rect">
            <a:avLst/>
          </a:prstGeom>
        </p:spPr>
        <p:txBody>
          <a:bodyPr anchor="b"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2000" b="1" kern="1200" dirty="0">
                <a:solidFill>
                  <a:srgbClr val="1D7D5B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US" dirty="0" smtClean="0"/>
              <a:t>TITLE HERE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05624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lang="en-US" sz="1600" kern="1200" noProof="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lvl="0" indent="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</a:pPr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837825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Content can go here.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4869657"/>
            <a:ext cx="2133600" cy="273844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361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620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5" r:id="rId10"/>
    <p:sldLayoutId id="2147483672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dot.wa.gov/Rail/staterailpla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hyperlink" Target="mailto:KruegeP@wsdot.wa.go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665360" y="3829050"/>
            <a:ext cx="441473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9pPr>
          </a:lstStyle>
          <a:p>
            <a:pPr marL="0" indent="0">
              <a:buNone/>
            </a:pPr>
            <a:r>
              <a:rPr lang="en-US" sz="2000" dirty="0" smtClean="0">
                <a:cs typeface="Arial" charset="0"/>
              </a:rPr>
              <a:t>TRBAPPCON 2019</a:t>
            </a:r>
          </a:p>
          <a:p>
            <a:pPr marL="0" indent="0">
              <a:buNone/>
            </a:pPr>
            <a:r>
              <a:rPr lang="en-US" sz="2000" dirty="0" smtClean="0">
                <a:cs typeface="Arial" charset="0"/>
              </a:rPr>
              <a:t>June 5, 2019</a:t>
            </a:r>
            <a:endParaRPr lang="en-US" sz="2000" dirty="0">
              <a:cs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6381" y="1930554"/>
            <a:ext cx="714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1D7D5B"/>
                </a:solidFill>
                <a:latin typeface="Arial Black"/>
                <a:cs typeface="Arial Black"/>
              </a:rPr>
              <a:t>Assessment </a:t>
            </a:r>
            <a:r>
              <a:rPr lang="en-US" sz="2400" dirty="0">
                <a:solidFill>
                  <a:srgbClr val="1D7D5B"/>
                </a:solidFill>
                <a:latin typeface="Arial Black"/>
                <a:cs typeface="Arial Black"/>
              </a:rPr>
              <a:t>of Multimodal Connectivity at Amtrak Cascades Stations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56381" y="2907759"/>
            <a:ext cx="71470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pc="3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2019 Washington State Rail System Plan</a:t>
            </a:r>
            <a:endParaRPr lang="en-US" sz="2000" b="1" spc="3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9524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050" y="133351"/>
            <a:ext cx="8229600" cy="857250"/>
          </a:xfrm>
        </p:spPr>
        <p:txBody>
          <a:bodyPr anchor="ctr"/>
          <a:lstStyle/>
          <a:p>
            <a:r>
              <a:rPr lang="en-US" sz="2800" dirty="0" smtClean="0"/>
              <a:t>Candidate Station Access Improvements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4590" y="910352"/>
            <a:ext cx="2809702" cy="1874520"/>
          </a:xfrm>
          <a:prstGeom prst="rect">
            <a:avLst/>
          </a:prstGeom>
        </p:spPr>
      </p:pic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294199" y="910352"/>
            <a:ext cx="5055042" cy="98655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Identify station connectivity gaps and opportunities for improvements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Portland Union Station examples: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11" name="Pictur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44590" y="2857500"/>
            <a:ext cx="2809702" cy="18669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54888"/>
              </p:ext>
            </p:extLst>
          </p:nvPr>
        </p:nvGraphicFramePr>
        <p:xfrm>
          <a:off x="400050" y="2184401"/>
          <a:ext cx="4949191" cy="2477154"/>
        </p:xfrm>
        <a:graphic>
          <a:graphicData uri="http://schemas.openxmlformats.org/drawingml/2006/table">
            <a:tbl>
              <a:tblPr firstRow="1" firstCol="1" bandRow="1"/>
              <a:tblGrid>
                <a:gridCol w="825500">
                  <a:extLst>
                    <a:ext uri="{9D8B030D-6E8A-4147-A177-3AD203B41FA5}">
                      <a16:colId xmlns:a16="http://schemas.microsoft.com/office/drawing/2014/main" val="2379487660"/>
                    </a:ext>
                  </a:extLst>
                </a:gridCol>
                <a:gridCol w="800100">
                  <a:extLst>
                    <a:ext uri="{9D8B030D-6E8A-4147-A177-3AD203B41FA5}">
                      <a16:colId xmlns:a16="http://schemas.microsoft.com/office/drawing/2014/main" val="2788493367"/>
                    </a:ext>
                  </a:extLst>
                </a:gridCol>
                <a:gridCol w="1968500">
                  <a:extLst>
                    <a:ext uri="{9D8B030D-6E8A-4147-A177-3AD203B41FA5}">
                      <a16:colId xmlns:a16="http://schemas.microsoft.com/office/drawing/2014/main" val="3756007626"/>
                    </a:ext>
                  </a:extLst>
                </a:gridCol>
                <a:gridCol w="1355091">
                  <a:extLst>
                    <a:ext uri="{9D8B030D-6E8A-4147-A177-3AD203B41FA5}">
                      <a16:colId xmlns:a16="http://schemas.microsoft.com/office/drawing/2014/main" val="1334764695"/>
                    </a:ext>
                  </a:extLst>
                </a:gridCol>
              </a:tblGrid>
              <a:tr h="336549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Type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Gaps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Candidate Improvement*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Potential Project Examples/Locations*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5673782"/>
                  </a:ext>
                </a:extLst>
              </a:tr>
              <a:tr h="94720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Multimodal 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Designated drop-off/pick-up area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Signage, striping, and additional designated drop-off/pick-up area for accessible/disabled transportation, either on-site or on-street at station areas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Improve signage and markings at station frontage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1613994"/>
                  </a:ext>
                </a:extLst>
              </a:tr>
              <a:tr h="35520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Multimodal 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Wayfinding signs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Install additional wayfinding signs in station area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Locations to be determined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6385692"/>
                  </a:ext>
                </a:extLst>
              </a:tr>
              <a:tr h="816466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Pedestrian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Complete sidewalks (curb, gutter, ramps)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Sidewalk improvements, lighting, and other pedestrian amenities within 1/4-mile radius of stations</a:t>
                      </a:r>
                      <a:endParaRPr lang="en-US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Sidewalk ramp upgrades to current accessibility guidelines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55970" marR="559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64522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3818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421" y="175813"/>
            <a:ext cx="3791764" cy="446938"/>
          </a:xfrm>
        </p:spPr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422" y="793806"/>
            <a:ext cx="3791763" cy="3602648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Stay engaged with stakeholders </a:t>
            </a:r>
            <a:r>
              <a:rPr lang="en-US" sz="2000" dirty="0"/>
              <a:t>through plan development and review process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Finalize </a:t>
            </a:r>
            <a:r>
              <a:rPr lang="en-US" sz="2000" dirty="0"/>
              <a:t>and publish State Rail System Plan by winter </a:t>
            </a:r>
            <a:r>
              <a:rPr lang="en-US" sz="2000" dirty="0" smtClean="0"/>
              <a:t>2019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172" y="174237"/>
            <a:ext cx="3262868" cy="422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0421" y="175813"/>
            <a:ext cx="3791764" cy="446938"/>
          </a:xfrm>
        </p:spPr>
        <p:txBody>
          <a:bodyPr/>
          <a:lstStyle/>
          <a:p>
            <a:r>
              <a:rPr lang="en-US" sz="2800" dirty="0" smtClean="0"/>
              <a:t>Next Steps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40422" y="944880"/>
            <a:ext cx="3791763" cy="3602648"/>
          </a:xfrm>
        </p:spPr>
        <p:txBody>
          <a:bodyPr/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Evaluate </a:t>
            </a:r>
            <a:r>
              <a:rPr lang="en-US" sz="2000" dirty="0"/>
              <a:t>the viability </a:t>
            </a:r>
            <a:r>
              <a:rPr lang="en-US" sz="2000" dirty="0" smtClean="0"/>
              <a:t>of implementing identified improvements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Integrate connectivity analysis into decision-making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Continue to look for ways to better evaluate station connectivity</a:t>
            </a:r>
            <a:endParaRPr lang="en-US" sz="20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27" y="622751"/>
            <a:ext cx="4572000" cy="351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69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00932" y="364740"/>
            <a:ext cx="7856220" cy="498764"/>
          </a:xfrm>
        </p:spPr>
        <p:txBody>
          <a:bodyPr/>
          <a:lstStyle/>
          <a:p>
            <a:r>
              <a:rPr lang="en-US" sz="2800" dirty="0"/>
              <a:t>Thank You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881894" y="1324681"/>
            <a:ext cx="4117739" cy="2454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For more information:</a:t>
            </a:r>
          </a:p>
          <a:p>
            <a:endParaRPr lang="en-US" sz="2000" dirty="0"/>
          </a:p>
          <a:p>
            <a:r>
              <a:rPr lang="en-US" sz="2000" dirty="0">
                <a:hlinkClick r:id="rId3"/>
              </a:rPr>
              <a:t>http://www.wsdot.wa.gov/Rail/staterailplan.htm</a:t>
            </a:r>
            <a:endParaRPr lang="en-US" sz="2000" dirty="0"/>
          </a:p>
          <a:p>
            <a:endParaRPr lang="en-US" sz="2000" dirty="0"/>
          </a:p>
          <a:p>
            <a:r>
              <a:rPr lang="en-US" sz="2000" dirty="0" smtClean="0"/>
              <a:t>Paul Krueger </a:t>
            </a:r>
            <a:endParaRPr lang="en-US" sz="2000" dirty="0"/>
          </a:p>
          <a:p>
            <a:r>
              <a:rPr lang="en-US" sz="2000" dirty="0" smtClean="0">
                <a:solidFill>
                  <a:srgbClr val="1D7D5B"/>
                </a:solidFill>
                <a:hlinkClick r:id="rId4"/>
              </a:rPr>
              <a:t>KruegeP@wsdot.wa.gov</a:t>
            </a:r>
            <a:endParaRPr lang="en-US" sz="2000" dirty="0" smtClean="0">
              <a:solidFill>
                <a:srgbClr val="1D7D5B"/>
              </a:solidFill>
            </a:endParaRPr>
          </a:p>
          <a:p>
            <a:endParaRPr lang="en-US" sz="1350" dirty="0">
              <a:solidFill>
                <a:srgbClr val="1D7D5B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2" y="1324681"/>
            <a:ext cx="4122366" cy="2929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678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05979"/>
            <a:ext cx="9144000" cy="857250"/>
          </a:xfrm>
        </p:spPr>
        <p:txBody>
          <a:bodyPr/>
          <a:lstStyle/>
          <a:p>
            <a:pPr algn="ctr"/>
            <a:r>
              <a:rPr lang="en-US" sz="2800" dirty="0" smtClean="0"/>
              <a:t>Background</a:t>
            </a:r>
            <a:endParaRPr lang="en-US" sz="2800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0" y="701279"/>
            <a:ext cx="7200900" cy="4067572"/>
          </a:xfrm>
        </p:spPr>
        <p:txBody>
          <a:bodyPr/>
          <a:lstStyle/>
          <a:p>
            <a:pPr marL="285750" lvl="1" indent="-182880">
              <a:lnSpc>
                <a:spcPct val="114000"/>
              </a:lnSpc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Amtrak Cascades Corridor</a:t>
            </a:r>
          </a:p>
          <a:p>
            <a:pPr marL="685800" lvl="2" indent="-182880">
              <a:lnSpc>
                <a:spcPct val="114000"/>
              </a:lnSpc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Sponsored </a:t>
            </a:r>
            <a:r>
              <a:rPr lang="en-US" sz="2000" dirty="0">
                <a:solidFill>
                  <a:prstClr val="black"/>
                </a:solidFill>
              </a:rPr>
              <a:t>by the states of Washington and </a:t>
            </a:r>
            <a:r>
              <a:rPr lang="en-US" sz="2000" dirty="0" smtClean="0">
                <a:solidFill>
                  <a:prstClr val="black"/>
                </a:solidFill>
              </a:rPr>
              <a:t>Oregon</a:t>
            </a:r>
            <a:endParaRPr lang="en-US" sz="2000" dirty="0">
              <a:solidFill>
                <a:prstClr val="black"/>
              </a:solidFill>
            </a:endParaRPr>
          </a:p>
          <a:p>
            <a:pPr marL="685800" lvl="2" indent="-182880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Serves </a:t>
            </a:r>
            <a:r>
              <a:rPr lang="en-US" sz="2000" dirty="0">
                <a:solidFill>
                  <a:prstClr val="black"/>
                </a:solidFill>
              </a:rPr>
              <a:t>18 stations from Vancouver, BC to Eugene, Oregon covering 467 </a:t>
            </a:r>
            <a:r>
              <a:rPr lang="en-US" sz="2000" dirty="0" smtClean="0">
                <a:solidFill>
                  <a:prstClr val="black"/>
                </a:solidFill>
              </a:rPr>
              <a:t>miles</a:t>
            </a:r>
            <a:endParaRPr lang="en-US" sz="2000" dirty="0" smtClean="0">
              <a:solidFill>
                <a:prstClr val="black"/>
              </a:solidFill>
            </a:endParaRPr>
          </a:p>
          <a:p>
            <a:pPr marL="285750" lvl="1" indent="-182880">
              <a:lnSpc>
                <a:spcPct val="114000"/>
              </a:lnSpc>
              <a:spcBef>
                <a:spcPts val="600"/>
              </a:spcBef>
              <a:defRPr/>
            </a:pPr>
            <a:r>
              <a:rPr lang="en-US" sz="2000" b="1" dirty="0" smtClean="0">
                <a:solidFill>
                  <a:prstClr val="black"/>
                </a:solidFill>
              </a:rPr>
              <a:t>2019 Washington </a:t>
            </a:r>
            <a:r>
              <a:rPr lang="en-US" sz="2000" b="1" dirty="0">
                <a:solidFill>
                  <a:prstClr val="black"/>
                </a:solidFill>
              </a:rPr>
              <a:t>State Rail System </a:t>
            </a:r>
            <a:r>
              <a:rPr lang="en-US" sz="2000" b="1" dirty="0" smtClean="0">
                <a:solidFill>
                  <a:prstClr val="black"/>
                </a:solidFill>
              </a:rPr>
              <a:t>Plan</a:t>
            </a:r>
          </a:p>
          <a:p>
            <a:pPr marL="685800" lvl="2" indent="-182880">
              <a:defRPr/>
            </a:pPr>
            <a:r>
              <a:rPr lang="en-US" sz="2000" dirty="0" smtClean="0"/>
              <a:t>Identify </a:t>
            </a:r>
            <a:r>
              <a:rPr lang="en-US" sz="2000" dirty="0" smtClean="0"/>
              <a:t>a preferred growth/performance </a:t>
            </a:r>
            <a:r>
              <a:rPr lang="en-US" sz="2000" dirty="0" smtClean="0"/>
              <a:t>scenario for </a:t>
            </a:r>
            <a:r>
              <a:rPr lang="en-US" sz="2000" dirty="0"/>
              <a:t>Amtrak </a:t>
            </a:r>
            <a:r>
              <a:rPr lang="en-US" sz="2000" dirty="0" smtClean="0"/>
              <a:t>Cascades</a:t>
            </a:r>
          </a:p>
          <a:p>
            <a:pPr marL="685800" lvl="2" indent="-182880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Identify performance objectives for short-line freight rail system</a:t>
            </a:r>
            <a:endParaRPr lang="en-US" sz="2000" dirty="0">
              <a:solidFill>
                <a:prstClr val="black"/>
              </a:solidFill>
            </a:endParaRPr>
          </a:p>
          <a:p>
            <a:pPr marL="685800" lvl="2" indent="-182880">
              <a:defRPr/>
            </a:pPr>
            <a:r>
              <a:rPr lang="en-US" sz="2000" dirty="0" smtClean="0">
                <a:solidFill>
                  <a:prstClr val="black"/>
                </a:solidFill>
              </a:rPr>
              <a:t>Identify </a:t>
            </a:r>
            <a:r>
              <a:rPr lang="en-US" sz="2000" dirty="0">
                <a:solidFill>
                  <a:prstClr val="black"/>
                </a:solidFill>
              </a:rPr>
              <a:t>strategies to improve connections between rail and other modes</a:t>
            </a:r>
          </a:p>
          <a:p>
            <a:pPr marL="685800" lvl="2">
              <a:lnSpc>
                <a:spcPct val="114000"/>
              </a:lnSpc>
              <a:defRPr/>
            </a:pPr>
            <a:endParaRPr lang="en-US" dirty="0">
              <a:solidFill>
                <a:prstClr val="black"/>
              </a:solidFill>
            </a:endParaRPr>
          </a:p>
          <a:p>
            <a:pPr marL="285750" lvl="1">
              <a:lnSpc>
                <a:spcPct val="114000"/>
              </a:lnSpc>
              <a:defRPr/>
            </a:pPr>
            <a:endParaRPr lang="en-US" sz="1800" b="1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00" y="508614"/>
            <a:ext cx="1834306" cy="42044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671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239"/>
            <a:ext cx="8595360" cy="857250"/>
          </a:xfrm>
        </p:spPr>
        <p:txBody>
          <a:bodyPr/>
          <a:lstStyle/>
          <a:p>
            <a:pPr algn="ctr"/>
            <a:r>
              <a:rPr lang="en-US" sz="2800" dirty="0" smtClean="0"/>
              <a:t>Why Study Station Connectivity?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304801" y="1319015"/>
            <a:ext cx="4450079" cy="3156743"/>
          </a:xfrm>
          <a:prstGeom prst="rect">
            <a:avLst/>
          </a:prstGeom>
        </p:spPr>
        <p:txBody>
          <a:bodyPr/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Document travel options available for station access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Understand how riders use various travel options to get to and from stations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/>
              <a:t>Identify ways WSDOT and partners can improve station connections to other modes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93228" y="1751469"/>
            <a:ext cx="4074372" cy="229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00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374380" cy="857250"/>
          </a:xfrm>
        </p:spPr>
        <p:txBody>
          <a:bodyPr anchor="ctr"/>
          <a:lstStyle/>
          <a:p>
            <a:pPr algn="ctr"/>
            <a:r>
              <a:rPr lang="en-US" sz="2800" dirty="0" smtClean="0"/>
              <a:t>On-board Passenger Survey Findings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62623"/>
            <a:ext cx="2043684" cy="3394472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1282856" y="1011799"/>
            <a:ext cx="6578289" cy="3657600"/>
            <a:chOff x="1016000" y="1011799"/>
            <a:chExt cx="6578289" cy="365760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/>
            <a:srcRect l="3144" r="1785"/>
            <a:stretch/>
          </p:blipFill>
          <p:spPr>
            <a:xfrm>
              <a:off x="4328307" y="1011799"/>
              <a:ext cx="3265982" cy="365760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/>
            <a:srcRect l="1435"/>
            <a:stretch/>
          </p:blipFill>
          <p:spPr>
            <a:xfrm>
              <a:off x="1016000" y="1011799"/>
              <a:ext cx="3312307" cy="3657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67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Portland Union Station Example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3050" y="1200151"/>
            <a:ext cx="4184650" cy="339447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 smtClean="0"/>
              <a:t>Union Station served 412,000 passengers in 2017</a:t>
            </a:r>
          </a:p>
          <a:p>
            <a:pPr>
              <a:spcAft>
                <a:spcPts val="600"/>
              </a:spcAft>
            </a:pPr>
            <a:r>
              <a:rPr lang="en-US" sz="2000" dirty="0" smtClean="0"/>
              <a:t>Survey results indicated that: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20% of riders access station by transit, and 17% by walk</a:t>
            </a:r>
          </a:p>
          <a:p>
            <a:pPr lvl="1">
              <a:spcAft>
                <a:spcPts val="600"/>
              </a:spcAft>
            </a:pPr>
            <a:r>
              <a:rPr lang="en-US" sz="2000" dirty="0" smtClean="0"/>
              <a:t>51% of riders boarding at Portland were visiting friends, and 33% for sightseeing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18259"/>
            <a:ext cx="4167187" cy="271272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0902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/>
              <a:t>Multimodal Connectivity </a:t>
            </a:r>
            <a:r>
              <a:rPr lang="en-US" sz="2800" dirty="0" smtClean="0"/>
              <a:t>Analysis Framework</a:t>
            </a:r>
            <a:endParaRPr lang="en-US" sz="2800" dirty="0"/>
          </a:p>
        </p:txBody>
      </p:sp>
      <p:sp>
        <p:nvSpPr>
          <p:cNvPr id="11" name="Text Placeholder 10"/>
          <p:cNvSpPr>
            <a:spLocks noGrp="1"/>
          </p:cNvSpPr>
          <p:nvPr>
            <p:ph sz="half" idx="1"/>
          </p:nvPr>
        </p:nvSpPr>
        <p:spPr>
          <a:xfrm>
            <a:off x="386893" y="1154430"/>
            <a:ext cx="3636467" cy="3557269"/>
          </a:xfrm>
        </p:spPr>
        <p:txBody>
          <a:bodyPr/>
          <a:lstStyle/>
          <a:p>
            <a:pPr marL="0" indent="0">
              <a:spcBef>
                <a:spcPts val="900"/>
              </a:spcBef>
              <a:buNone/>
            </a:pPr>
            <a:r>
              <a:rPr lang="en-US" sz="2000" b="1" dirty="0">
                <a:solidFill>
                  <a:srgbClr val="1D7D5B"/>
                </a:solidFill>
              </a:rPr>
              <a:t>Connectivity evaluation </a:t>
            </a:r>
            <a:r>
              <a:rPr lang="en-US" sz="2000" b="1" dirty="0" smtClean="0">
                <a:solidFill>
                  <a:srgbClr val="1D7D5B"/>
                </a:solidFill>
              </a:rPr>
              <a:t>Criteria and measures</a:t>
            </a:r>
            <a:endParaRPr lang="en-US" sz="2000" b="1" dirty="0">
              <a:solidFill>
                <a:srgbClr val="1D7D5B"/>
              </a:solidFill>
            </a:endParaRPr>
          </a:p>
          <a:p>
            <a:pPr lvl="1"/>
            <a:r>
              <a:rPr lang="en-US" sz="2000" dirty="0"/>
              <a:t>Land Use</a:t>
            </a:r>
          </a:p>
          <a:p>
            <a:pPr lvl="1"/>
            <a:r>
              <a:rPr lang="en-US" sz="2000" dirty="0" smtClean="0"/>
              <a:t>Mobility</a:t>
            </a:r>
            <a:endParaRPr lang="en-US" sz="2000" dirty="0"/>
          </a:p>
          <a:p>
            <a:pPr lvl="1"/>
            <a:r>
              <a:rPr lang="en-US" sz="2000" dirty="0"/>
              <a:t>Connected Transportation </a:t>
            </a:r>
            <a:r>
              <a:rPr lang="en-US" sz="2000" dirty="0" smtClean="0"/>
              <a:t>System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US" sz="2000" b="1" dirty="0">
                <a:solidFill>
                  <a:srgbClr val="1D7D5B"/>
                </a:solidFill>
              </a:rPr>
              <a:t>Data sources</a:t>
            </a:r>
          </a:p>
          <a:p>
            <a:pPr lvl="1"/>
            <a:r>
              <a:rPr lang="en-US" sz="2000" dirty="0" smtClean="0"/>
              <a:t>Federal, state, and local data sources</a:t>
            </a:r>
            <a:endParaRPr lang="en-US" sz="2000" dirty="0"/>
          </a:p>
          <a:p>
            <a:pPr lvl="1"/>
            <a:r>
              <a:rPr lang="en-US" sz="2000" dirty="0" smtClean="0"/>
              <a:t>Field assessment</a:t>
            </a:r>
            <a:endParaRPr lang="en-US" sz="2000" dirty="0"/>
          </a:p>
          <a:p>
            <a:endParaRPr lang="en-US" sz="1800" dirty="0">
              <a:solidFill>
                <a:srgbClr val="1D7D5B"/>
              </a:solidFill>
            </a:endParaRPr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6401658"/>
              </p:ext>
            </p:extLst>
          </p:nvPr>
        </p:nvGraphicFramePr>
        <p:xfrm>
          <a:off x="4318000" y="1154430"/>
          <a:ext cx="4597400" cy="3462016"/>
        </p:xfrm>
        <a:graphic>
          <a:graphicData uri="http://schemas.openxmlformats.org/drawingml/2006/table">
            <a:tbl>
              <a:tblPr firstRow="1" firstCol="1" bandRow="1"/>
              <a:tblGrid>
                <a:gridCol w="2311400">
                  <a:extLst>
                    <a:ext uri="{9D8B030D-6E8A-4147-A177-3AD203B41FA5}">
                      <a16:colId xmlns:a16="http://schemas.microsoft.com/office/drawing/2014/main" val="3818771810"/>
                    </a:ext>
                  </a:extLst>
                </a:gridCol>
                <a:gridCol w="736600">
                  <a:extLst>
                    <a:ext uri="{9D8B030D-6E8A-4147-A177-3AD203B41FA5}">
                      <a16:colId xmlns:a16="http://schemas.microsoft.com/office/drawing/2014/main" val="2642423567"/>
                    </a:ext>
                  </a:extLst>
                </a:gridCol>
                <a:gridCol w="781050">
                  <a:extLst>
                    <a:ext uri="{9D8B030D-6E8A-4147-A177-3AD203B41FA5}">
                      <a16:colId xmlns:a16="http://schemas.microsoft.com/office/drawing/2014/main" val="4262704902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1013503765"/>
                    </a:ext>
                  </a:extLst>
                </a:gridCol>
              </a:tblGrid>
              <a:tr h="44584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Categories &amp; Measures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Measures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Points 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Maximum Score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54167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 USE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3352530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Station Location Context &amp; Attractors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8240576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Zero Car Household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3156619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MOBILITY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6976691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Transit Service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4430203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Private Transportation Connection Options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7188423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Human Services Transportation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662715"/>
                  </a:ext>
                </a:extLst>
              </a:tr>
              <a:tr h="363892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CONNECTED TRANSPORTATION NETWORK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031151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At-Grade Railroad Crossings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3489898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Sidewalks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868032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Bicycle Facilities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1641860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Drop-off/Pick-up Areas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9928707"/>
                  </a:ext>
                </a:extLst>
              </a:tr>
              <a:tr h="1899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Wayfinding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4680709"/>
                  </a:ext>
                </a:extLst>
              </a:tr>
              <a:tr h="199404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Station Connectivity-Total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5141" marR="55141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10056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156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dirty="0" smtClean="0"/>
              <a:t>Station Connectivity Scoring Comparison – Preliminary Results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4"/>
          <a:stretch/>
        </p:blipFill>
        <p:spPr bwMode="auto">
          <a:xfrm>
            <a:off x="1609725" y="1248768"/>
            <a:ext cx="5924550" cy="3435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25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Portland Union Station Connectivity Analysis</a:t>
            </a:r>
            <a:endParaRPr lang="en-US" sz="2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454173206"/>
              </p:ext>
            </p:extLst>
          </p:nvPr>
        </p:nvGraphicFramePr>
        <p:xfrm>
          <a:off x="374650" y="1130299"/>
          <a:ext cx="8394700" cy="3603932"/>
        </p:xfrm>
        <a:graphic>
          <a:graphicData uri="http://schemas.openxmlformats.org/drawingml/2006/table">
            <a:tbl>
              <a:tblPr firstRow="1" firstCol="1" bandRow="1"/>
              <a:tblGrid>
                <a:gridCol w="3699056">
                  <a:extLst>
                    <a:ext uri="{9D8B030D-6E8A-4147-A177-3AD203B41FA5}">
                      <a16:colId xmlns:a16="http://schemas.microsoft.com/office/drawing/2014/main" val="3981480585"/>
                    </a:ext>
                  </a:extLst>
                </a:gridCol>
                <a:gridCol w="923866">
                  <a:extLst>
                    <a:ext uri="{9D8B030D-6E8A-4147-A177-3AD203B41FA5}">
                      <a16:colId xmlns:a16="http://schemas.microsoft.com/office/drawing/2014/main" val="1468837362"/>
                    </a:ext>
                  </a:extLst>
                </a:gridCol>
                <a:gridCol w="1045072">
                  <a:extLst>
                    <a:ext uri="{9D8B030D-6E8A-4147-A177-3AD203B41FA5}">
                      <a16:colId xmlns:a16="http://schemas.microsoft.com/office/drawing/2014/main" val="1194761515"/>
                    </a:ext>
                  </a:extLst>
                </a:gridCol>
                <a:gridCol w="957086">
                  <a:extLst>
                    <a:ext uri="{9D8B030D-6E8A-4147-A177-3AD203B41FA5}">
                      <a16:colId xmlns:a16="http://schemas.microsoft.com/office/drawing/2014/main" val="2441207902"/>
                    </a:ext>
                  </a:extLst>
                </a:gridCol>
                <a:gridCol w="1042378">
                  <a:extLst>
                    <a:ext uri="{9D8B030D-6E8A-4147-A177-3AD203B41FA5}">
                      <a16:colId xmlns:a16="http://schemas.microsoft.com/office/drawing/2014/main" val="54064832"/>
                    </a:ext>
                  </a:extLst>
                </a:gridCol>
                <a:gridCol w="727242">
                  <a:extLst>
                    <a:ext uri="{9D8B030D-6E8A-4147-A177-3AD203B41FA5}">
                      <a16:colId xmlns:a16="http://schemas.microsoft.com/office/drawing/2014/main" val="3938458880"/>
                    </a:ext>
                  </a:extLst>
                </a:gridCol>
              </a:tblGrid>
              <a:tr h="285180">
                <a:tc gridSpan="2"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Table 1. Connectivity Evaluation: Portland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317115"/>
                  </a:ext>
                </a:extLst>
              </a:tr>
              <a:tr h="336881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Categories &amp; Measures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Measures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Maximum Points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Maximum 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Points 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Score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06228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LAND USE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6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7544870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Station Location Context &amp; Attractors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6192908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Zero Car Household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060282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MOBILITY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9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84954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Transit Service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782961"/>
                  </a:ext>
                </a:extLst>
              </a:tr>
              <a:tr h="3679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Private Transportation Connection Options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1263542"/>
                  </a:ext>
                </a:extLst>
              </a:tr>
              <a:tr h="367974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Human Services Transportation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7946674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CONNECTED TRANSPORTATION NETWORK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5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4.3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115843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At-Grade Railroad Crossings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1430660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Sidewalks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893214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Bicycle Facilities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67711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Drop-off/Pick-up Areas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560475"/>
                  </a:ext>
                </a:extLst>
              </a:tr>
              <a:tr h="1839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Wayfinding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620829"/>
                  </a:ext>
                </a:extLst>
              </a:tr>
              <a:tr h="193187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Station Connectivity-Total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30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10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26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</a:rPr>
                        <a:t>8.7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6649" marR="4664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30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900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ctr"/>
            <a:r>
              <a:rPr lang="en-US" sz="2800" dirty="0" smtClean="0"/>
              <a:t>Portland Union Station Connectivity Analysis</a:t>
            </a:r>
            <a:endParaRPr lang="en-US" sz="2800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336819"/>
            <a:ext cx="4038600" cy="3120736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A1B390-8C00-49C7-BEED-470B249615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336819"/>
            <a:ext cx="4038600" cy="3120736"/>
          </a:xfrm>
        </p:spPr>
      </p:pic>
    </p:spTree>
    <p:extLst>
      <p:ext uri="{BB962C8B-B14F-4D97-AF65-F5344CB8AC3E}">
        <p14:creationId xmlns:p14="http://schemas.microsoft.com/office/powerpoint/2010/main" val="225774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SDOT_PPT_TEMPLATE_W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WSDOT 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WSDOT_PPT_TEMPLATE_WIDE</Template>
  <TotalTime>1698</TotalTime>
  <Words>536</Words>
  <Application>Microsoft Office PowerPoint</Application>
  <PresentationFormat>On-screen Show (16:9)</PresentationFormat>
  <Paragraphs>201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Black</vt:lpstr>
      <vt:lpstr>Calibri</vt:lpstr>
      <vt:lpstr>Times New Roman</vt:lpstr>
      <vt:lpstr>ヒラギノ角ゴ Pro W3</vt:lpstr>
      <vt:lpstr>WSDOT_PPT_TEMPLATE_WIDE</vt:lpstr>
      <vt:lpstr>WSDOT CONTENT SLIDES</vt:lpstr>
      <vt:lpstr>PowerPoint Presentation</vt:lpstr>
      <vt:lpstr>Background</vt:lpstr>
      <vt:lpstr>Why Study Station Connectivity?</vt:lpstr>
      <vt:lpstr>On-board Passenger Survey Findings</vt:lpstr>
      <vt:lpstr>Portland Union Station Example</vt:lpstr>
      <vt:lpstr>Multimodal Connectivity Analysis Framework</vt:lpstr>
      <vt:lpstr>Station Connectivity Scoring Comparison – Preliminary Results</vt:lpstr>
      <vt:lpstr>Portland Union Station Connectivity Analysis</vt:lpstr>
      <vt:lpstr>Portland Union Station Connectivity Analysis</vt:lpstr>
      <vt:lpstr>Candidate Station Access Improvements</vt:lpstr>
      <vt:lpstr>Next Steps</vt:lpstr>
      <vt:lpstr>Next Steps</vt:lpstr>
      <vt:lpstr>Thank You</vt:lpstr>
    </vt:vector>
  </TitlesOfParts>
  <Company>WSDOT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Krueger, Paul W</dc:creator>
  <cp:lastModifiedBy>Krueger, Paul W</cp:lastModifiedBy>
  <cp:revision>87</cp:revision>
  <cp:lastPrinted>2019-05-02T20:15:54Z</cp:lastPrinted>
  <dcterms:created xsi:type="dcterms:W3CDTF">2019-04-23T15:17:46Z</dcterms:created>
  <dcterms:modified xsi:type="dcterms:W3CDTF">2019-06-04T20:08:36Z</dcterms:modified>
</cp:coreProperties>
</file>